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256" r:id="rId2"/>
    <p:sldId id="257" r:id="rId3"/>
    <p:sldId id="338" r:id="rId4"/>
    <p:sldId id="258" r:id="rId5"/>
    <p:sldId id="259" r:id="rId6"/>
    <p:sldId id="262" r:id="rId7"/>
    <p:sldId id="263" r:id="rId8"/>
    <p:sldId id="346" r:id="rId9"/>
    <p:sldId id="269" r:id="rId10"/>
    <p:sldId id="318" r:id="rId11"/>
    <p:sldId id="272" r:id="rId12"/>
    <p:sldId id="317" r:id="rId13"/>
    <p:sldId id="273" r:id="rId14"/>
    <p:sldId id="283" r:id="rId15"/>
    <p:sldId id="320" r:id="rId16"/>
    <p:sldId id="270" r:id="rId17"/>
    <p:sldId id="347" r:id="rId18"/>
    <p:sldId id="348" r:id="rId19"/>
    <p:sldId id="349" r:id="rId20"/>
    <p:sldId id="350" r:id="rId21"/>
    <p:sldId id="351" r:id="rId22"/>
    <p:sldId id="331" r:id="rId23"/>
    <p:sldId id="293" r:id="rId24"/>
    <p:sldId id="297" r:id="rId25"/>
    <p:sldId id="294" r:id="rId26"/>
    <p:sldId id="298" r:id="rId27"/>
    <p:sldId id="296" r:id="rId28"/>
    <p:sldId id="295" r:id="rId29"/>
    <p:sldId id="324" r:id="rId30"/>
    <p:sldId id="321" r:id="rId31"/>
    <p:sldId id="301" r:id="rId32"/>
    <p:sldId id="299" r:id="rId33"/>
    <p:sldId id="329" r:id="rId34"/>
    <p:sldId id="300" r:id="rId35"/>
    <p:sldId id="343" r:id="rId36"/>
    <p:sldId id="344" r:id="rId37"/>
    <p:sldId id="345" r:id="rId38"/>
    <p:sldId id="339" r:id="rId39"/>
    <p:sldId id="312" r:id="rId40"/>
    <p:sldId id="310" r:id="rId41"/>
    <p:sldId id="330" r:id="rId42"/>
    <p:sldId id="311" r:id="rId43"/>
    <p:sldId id="340" r:id="rId44"/>
    <p:sldId id="341" r:id="rId45"/>
    <p:sldId id="305" r:id="rId46"/>
    <p:sldId id="302" r:id="rId47"/>
    <p:sldId id="304" r:id="rId48"/>
    <p:sldId id="303" r:id="rId49"/>
    <p:sldId id="306" r:id="rId50"/>
    <p:sldId id="307" r:id="rId51"/>
    <p:sldId id="342" r:id="rId52"/>
    <p:sldId id="309" r:id="rId53"/>
    <p:sldId id="308" r:id="rId54"/>
    <p:sldId id="325" r:id="rId55"/>
    <p:sldId id="326" r:id="rId56"/>
    <p:sldId id="313" r:id="rId57"/>
    <p:sldId id="352" r:id="rId58"/>
    <p:sldId id="314" r:id="rId59"/>
    <p:sldId id="315" r:id="rId60"/>
    <p:sldId id="316" r:id="rId61"/>
    <p:sldId id="333" r:id="rId62"/>
    <p:sldId id="322" r:id="rId63"/>
    <p:sldId id="334" r:id="rId64"/>
    <p:sldId id="335" r:id="rId65"/>
    <p:sldId id="286" r:id="rId66"/>
    <p:sldId id="271" r:id="rId67"/>
    <p:sldId id="353" r:id="rId68"/>
    <p:sldId id="287" r:id="rId69"/>
    <p:sldId id="288" r:id="rId70"/>
    <p:sldId id="328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250" d="100"/>
          <a:sy n="250" d="100"/>
        </p:scale>
        <p:origin x="21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261EF-C5B1-494F-9BF3-F871747BA749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B7780-C79D-4760-B3F5-051C9C53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5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7C599-66F1-4E2A-80BF-E76E6E94E2B7}" type="datetime1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90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5F482-E67A-4B4B-A9D2-EBCED331B567}" type="datetime1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972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D6DB-7B4D-4892-9687-E59D7178A24D}" type="datetime1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66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B6EF-4800-4CC4-8213-79A052974484}" type="datetime1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15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63DC-4E3F-4924-8A50-41A3B146FFEB}" type="datetime1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31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EF39D-62D7-4CA3-9A2F-FEE2975F1152}" type="datetime1">
              <a:rPr lang="en-US" smtClean="0"/>
              <a:t>9/8/2016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09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2D1E3-33ED-4A6C-8538-2F3F248019E2}" type="datetime1">
              <a:rPr lang="en-US" smtClean="0"/>
              <a:t>9/8/2016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DC0F-2E2C-4CE1-B5C5-BE15AC9E020A}" type="datetime1">
              <a:rPr lang="en-US" smtClean="0"/>
              <a:t>9/8/2016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9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A71A8-5FDE-4234-B7EF-F51A0ACD9B73}" type="datetime1">
              <a:rPr lang="en-US" smtClean="0"/>
              <a:t>9/8/2016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8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B948-097D-465C-BEF6-98F05C5AD23F}" type="datetime1">
              <a:rPr lang="en-US" smtClean="0"/>
              <a:t>9/8/2016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4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F0204-6D87-4B44-810E-7F3A6DB35280}" type="datetime1">
              <a:rPr lang="en-US" smtClean="0"/>
              <a:t>9/8/2016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6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42FBE-EDCB-4987-AA10-70F78788F67E}" type="datetime1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Download at: https://github.com/CodeAperture/HDC2016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7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Aperture/HDC2016" TargetMode="External"/><Relationship Id="rId2" Type="http://schemas.openxmlformats.org/officeDocument/2006/relationships/hyperlink" Target="mailto:bob.walker@codeaperture.i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Your ASP.NET </a:t>
            </a:r>
            <a:r>
              <a:rPr lang="en-US" dirty="0" err="1"/>
              <a:t>WebApi</a:t>
            </a:r>
            <a:r>
              <a:rPr lang="en-US" dirty="0"/>
              <a:t> and MVC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000" dirty="0"/>
              <a:t>Bob Walker</a:t>
            </a:r>
          </a:p>
          <a:p>
            <a:r>
              <a:rPr lang="en-US" sz="1800" dirty="0"/>
              <a:t>Lead Application Developer </a:t>
            </a:r>
          </a:p>
          <a:p>
            <a:r>
              <a:rPr lang="en-US" sz="1800" dirty="0"/>
              <a:t>Farm Credit Services of America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530713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realistic security expectations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71812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394" y="1091403"/>
            <a:ext cx="10443211" cy="435133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393498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Exist to Serve Our Users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563502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354" y="176793"/>
            <a:ext cx="9887292" cy="617955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354895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struggle between usability and security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994247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Realistic Approach to Security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177828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Of Security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876" r="587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Authentication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Authorization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Validation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Content Filters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Action Filters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Encryption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Hashing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Code Reviews</a:t>
            </a:r>
          </a:p>
          <a:p>
            <a:pPr marL="285750" indent="-285750">
              <a:buFontTx/>
              <a:buChar char="-"/>
            </a:pPr>
            <a:r>
              <a:rPr lang="en-US" dirty="0"/>
              <a:t>White-Hat Hacking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Code Analysis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7760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Quotes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“We use https, we’re good”</a:t>
            </a:r>
          </a:p>
          <a:p>
            <a:r>
              <a:rPr lang="en-US" dirty="0"/>
              <a:t>“Why do we need to do all this? It seems redundant”</a:t>
            </a:r>
          </a:p>
          <a:p>
            <a:r>
              <a:rPr lang="en-US" dirty="0"/>
              <a:t>“This is an internal application, I don’t need to worry about security”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859001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They’re right…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551688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is to make it difficult for attackers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636913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364266"/>
            <a:ext cx="6172200" cy="4119943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Full-Stack developer since 2004</a:t>
            </a:r>
          </a:p>
          <a:p>
            <a:pPr marL="285750" indent="-285750">
              <a:buFontTx/>
              <a:buChar char="-"/>
            </a:pPr>
            <a:r>
              <a:rPr lang="en-US" dirty="0"/>
              <a:t>Lead Application Developer at Farm Credit Services of America</a:t>
            </a:r>
          </a:p>
          <a:p>
            <a:pPr marL="285750" indent="-285750">
              <a:buFontTx/>
              <a:buChar char="-"/>
            </a:pPr>
            <a:r>
              <a:rPr lang="en-US" dirty="0"/>
              <a:t>Previously worked for </a:t>
            </a:r>
            <a:r>
              <a:rPr lang="en-US" dirty="0" err="1"/>
              <a:t>CRi</a:t>
            </a:r>
            <a:r>
              <a:rPr lang="en-US" dirty="0"/>
              <a:t>, </a:t>
            </a:r>
            <a:r>
              <a:rPr lang="en-US" dirty="0" err="1"/>
              <a:t>TelventDTN</a:t>
            </a:r>
            <a:r>
              <a:rPr lang="en-US" dirty="0"/>
              <a:t> (later Schneider Electric), West Corporation, and </a:t>
            </a:r>
            <a:r>
              <a:rPr lang="en-US" dirty="0" err="1"/>
              <a:t>Sandhills</a:t>
            </a:r>
            <a:r>
              <a:rPr lang="en-US" dirty="0"/>
              <a:t> Publishing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Married in 2015</a:t>
            </a:r>
          </a:p>
          <a:p>
            <a:pPr marL="285750" indent="-285750">
              <a:buFontTx/>
              <a:buChar char="-"/>
            </a:pPr>
            <a:r>
              <a:rPr lang="en-US" dirty="0"/>
              <a:t>Passions: Software Development, Cycling, Photography</a:t>
            </a:r>
          </a:p>
          <a:p>
            <a:pPr marL="285750" indent="-285750">
              <a:buFontTx/>
              <a:buChar char="-"/>
            </a:pPr>
            <a:r>
              <a:rPr lang="en-US" dirty="0"/>
              <a:t>Site: CodeAperture.io</a:t>
            </a:r>
          </a:p>
          <a:p>
            <a:pPr marL="285750" indent="-285750">
              <a:buFontTx/>
              <a:buChar char="-"/>
            </a:pPr>
            <a:r>
              <a:rPr lang="en-US" dirty="0"/>
              <a:t>Twitter: @</a:t>
            </a:r>
            <a:r>
              <a:rPr lang="en-US" dirty="0" err="1"/>
              <a:t>CodeApertureIO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200970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  <p:pic>
        <p:nvPicPr>
          <p:cNvPr id="1026" name="Picture 2" descr="Image result for pyrrhic victor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515" y="231122"/>
            <a:ext cx="8166970" cy="612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229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Point of this presentation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775351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thinking globally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319817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286" y="204139"/>
            <a:ext cx="6313714" cy="6152212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079197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7658" y="1071245"/>
            <a:ext cx="7571963" cy="435133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286338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Level Security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will forget (we’re human!)</a:t>
            </a:r>
          </a:p>
          <a:p>
            <a:r>
              <a:rPr lang="en-US" dirty="0"/>
              <a:t>Inconsistency</a:t>
            </a:r>
          </a:p>
          <a:p>
            <a:r>
              <a:rPr lang="en-US" dirty="0"/>
              <a:t>More code to maintain</a:t>
            </a:r>
          </a:p>
          <a:p>
            <a:r>
              <a:rPr lang="en-US" dirty="0"/>
              <a:t>Duplicated code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496039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Mathematics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25 </a:t>
            </a:r>
            <a:r>
              <a:rPr lang="en-US" dirty="0" err="1"/>
              <a:t>WebApi</a:t>
            </a:r>
            <a:r>
              <a:rPr lang="en-US" dirty="0"/>
              <a:t> Controllers</a:t>
            </a:r>
          </a:p>
          <a:p>
            <a:pPr marL="0" indent="0">
              <a:buNone/>
            </a:pPr>
            <a:r>
              <a:rPr lang="en-US" dirty="0"/>
              <a:t>x 4 Method Per Controller (CRUD)</a:t>
            </a:r>
          </a:p>
          <a:p>
            <a:pPr marL="0" indent="0">
              <a:buNone/>
            </a:pPr>
            <a:r>
              <a:rPr lang="en-US" dirty="0"/>
              <a:t>= 100 Attributes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50 </a:t>
            </a:r>
            <a:r>
              <a:rPr lang="en-US" dirty="0" err="1"/>
              <a:t>WebApi</a:t>
            </a:r>
            <a:r>
              <a:rPr lang="en-US" dirty="0"/>
              <a:t> Controllers</a:t>
            </a:r>
          </a:p>
          <a:p>
            <a:pPr marL="0" indent="0">
              <a:buNone/>
            </a:pPr>
            <a:r>
              <a:rPr lang="en-US" dirty="0"/>
              <a:t>x 4 Method Per Controller (CRUD)</a:t>
            </a:r>
          </a:p>
          <a:p>
            <a:pPr marL="0" indent="0">
              <a:buNone/>
            </a:pPr>
            <a:r>
              <a:rPr lang="en-US" dirty="0"/>
              <a:t>= 200 Attributes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44697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Level Security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735389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Level Security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Web.config</a:t>
            </a:r>
            <a:r>
              <a:rPr lang="en-US" dirty="0"/>
              <a:t> / </a:t>
            </a:r>
            <a:r>
              <a:rPr lang="en-US" dirty="0" err="1"/>
              <a:t>App.config</a:t>
            </a:r>
            <a:endParaRPr lang="en-US" dirty="0"/>
          </a:p>
          <a:p>
            <a:r>
              <a:rPr lang="en-US" dirty="0" err="1"/>
              <a:t>Global.asax</a:t>
            </a:r>
            <a:endParaRPr lang="en-US" dirty="0"/>
          </a:p>
          <a:p>
            <a:r>
              <a:rPr lang="en-US" dirty="0"/>
              <a:t>Exception Filters</a:t>
            </a:r>
          </a:p>
          <a:p>
            <a:r>
              <a:rPr lang="en-US" dirty="0"/>
              <a:t>Action Filters</a:t>
            </a:r>
          </a:p>
          <a:p>
            <a:r>
              <a:rPr lang="en-US" dirty="0" err="1"/>
              <a:t>DbContext</a:t>
            </a:r>
            <a:r>
              <a:rPr lang="en-US" dirty="0"/>
              <a:t> (if using Entity Framework)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56137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Mitigation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236144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For Presentation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Understanding of Security Threats</a:t>
            </a:r>
          </a:p>
          <a:p>
            <a:r>
              <a:rPr lang="en-US" dirty="0"/>
              <a:t>Tips and Tricks you can apply Monday morning</a:t>
            </a:r>
          </a:p>
          <a:p>
            <a:r>
              <a:rPr lang="en-US" dirty="0"/>
              <a:t>Get the bits: https://github.com/CodeAperture/HDC2016</a:t>
            </a:r>
          </a:p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402707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is injected into a system</a:t>
            </a:r>
          </a:p>
          <a:p>
            <a:pPr lvl="1"/>
            <a:r>
              <a:rPr lang="en-US" dirty="0"/>
              <a:t>Persistent</a:t>
            </a:r>
          </a:p>
          <a:p>
            <a:pPr lvl="1"/>
            <a:r>
              <a:rPr lang="en-US" dirty="0"/>
              <a:t>Non-Persistent (reflective)</a:t>
            </a:r>
          </a:p>
          <a:p>
            <a:r>
              <a:rPr lang="en-US" dirty="0"/>
              <a:t>Downloads malicious payload</a:t>
            </a:r>
          </a:p>
          <a:p>
            <a:pPr lvl="1"/>
            <a:r>
              <a:rPr lang="en-US" dirty="0"/>
              <a:t>Sends cookie information (session hijacking)</a:t>
            </a:r>
          </a:p>
          <a:p>
            <a:pPr lvl="1"/>
            <a:r>
              <a:rPr lang="en-US" dirty="0"/>
              <a:t>Keystroke logger</a:t>
            </a:r>
          </a:p>
          <a:p>
            <a:pPr lvl="1"/>
            <a:r>
              <a:rPr lang="en-US" dirty="0"/>
              <a:t>Viruses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694676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458905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Response Headers</a:t>
            </a:r>
          </a:p>
          <a:p>
            <a:r>
              <a:rPr lang="en-US" dirty="0"/>
              <a:t>Whitelist of acceptable sources / Blacklist of unacceptable sources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CSS</a:t>
            </a:r>
          </a:p>
          <a:p>
            <a:pPr lvl="1"/>
            <a:r>
              <a:rPr lang="en-US" dirty="0" err="1"/>
              <a:t>Websocket</a:t>
            </a:r>
            <a:endParaRPr lang="en-US" dirty="0"/>
          </a:p>
          <a:p>
            <a:r>
              <a:rPr lang="en-US" dirty="0"/>
              <a:t>Disables inline CSS, </a:t>
            </a:r>
            <a:r>
              <a:rPr lang="en-US" dirty="0" err="1"/>
              <a:t>eval</a:t>
            </a:r>
            <a:r>
              <a:rPr lang="en-US" dirty="0"/>
              <a:t> function, </a:t>
            </a:r>
            <a:r>
              <a:rPr lang="en-US" dirty="0" err="1"/>
              <a:t>setTimeout</a:t>
            </a:r>
            <a:r>
              <a:rPr lang="en-US" dirty="0"/>
              <a:t>, </a:t>
            </a:r>
            <a:r>
              <a:rPr lang="en-US" dirty="0" err="1"/>
              <a:t>setInterval</a:t>
            </a:r>
            <a:r>
              <a:rPr lang="en-US" dirty="0"/>
              <a:t>, DOM event handlers </a:t>
            </a:r>
          </a:p>
          <a:p>
            <a:r>
              <a:rPr lang="en-US" dirty="0"/>
              <a:t>Configured in </a:t>
            </a:r>
            <a:r>
              <a:rPr lang="en-US" dirty="0" err="1"/>
              <a:t>web.config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463779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Rules Of Thumb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Blacklist everything</a:t>
            </a:r>
          </a:p>
          <a:p>
            <a:r>
              <a:rPr lang="en-US" dirty="0"/>
              <a:t>Whitelist only accepted sources</a:t>
            </a:r>
          </a:p>
          <a:p>
            <a:r>
              <a:rPr lang="en-US" dirty="0"/>
              <a:t>Test, test, test</a:t>
            </a:r>
          </a:p>
          <a:p>
            <a:r>
              <a:rPr lang="en-US" dirty="0"/>
              <a:t>Don’t blindly add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899924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333201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AntiXSS</a:t>
            </a:r>
            <a:r>
              <a:rPr lang="en-US" dirty="0"/>
              <a:t> Library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667431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AntiXSS</a:t>
            </a:r>
            <a:r>
              <a:rPr lang="en-US" dirty="0"/>
              <a:t> Encoder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 Provided by Microsoft </a:t>
            </a:r>
          </a:p>
          <a:p>
            <a:r>
              <a:rPr lang="en-US" dirty="0"/>
              <a:t>All Characters not found in the safe list are encoded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564053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AntiXSS</a:t>
            </a:r>
            <a:r>
              <a:rPr lang="en-US" dirty="0"/>
              <a:t> Encoder 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883013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 Leads to Session Hijacking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563659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Hijacking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Attacker using XSS is able to hijack session cookies</a:t>
            </a:r>
          </a:p>
          <a:p>
            <a:r>
              <a:rPr lang="en-US" dirty="0"/>
              <a:t>Attackers go after credentials for</a:t>
            </a:r>
          </a:p>
          <a:p>
            <a:pPr lvl="1"/>
            <a:r>
              <a:rPr lang="en-US" dirty="0"/>
              <a:t>E-Commerce Sites (Amazon, </a:t>
            </a:r>
            <a:r>
              <a:rPr lang="en-US" dirty="0" err="1"/>
              <a:t>NewEgg</a:t>
            </a:r>
            <a:r>
              <a:rPr lang="en-US" dirty="0"/>
              <a:t>, etc.)</a:t>
            </a:r>
          </a:p>
          <a:p>
            <a:pPr lvl="1"/>
            <a:r>
              <a:rPr lang="en-US" dirty="0"/>
              <a:t>Banking</a:t>
            </a:r>
          </a:p>
          <a:p>
            <a:pPr lvl="1"/>
            <a:r>
              <a:rPr lang="en-US" dirty="0"/>
              <a:t>Email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8360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 Credit Services of America</a:t>
            </a:r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289536"/>
            <a:ext cx="6172200" cy="2269403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Part of Farm Credit System which started in 1916</a:t>
            </a:r>
          </a:p>
          <a:p>
            <a:pPr marL="285750" indent="-285750">
              <a:buFontTx/>
              <a:buChar char="-"/>
            </a:pPr>
            <a:r>
              <a:rPr lang="en-US" dirty="0"/>
              <a:t>Lending institution providing credit to 1/3 of rural America</a:t>
            </a:r>
          </a:p>
          <a:p>
            <a:pPr marL="285750" indent="-285750">
              <a:buFontTx/>
              <a:buChar char="-"/>
            </a:pPr>
            <a:r>
              <a:rPr lang="en-US" dirty="0"/>
              <a:t>Types of loans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Budget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Line of Credit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Real Estate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Country Home Loan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Team is responsible for one of the loan origination systems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44611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054400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HttpOnlyCookies</a:t>
            </a:r>
            <a:r>
              <a:rPr lang="en-US" dirty="0"/>
              <a:t> - Any cookie sent from the server cannot be accessed via JavaScript</a:t>
            </a:r>
          </a:p>
          <a:p>
            <a:r>
              <a:rPr lang="en-US" dirty="0" err="1"/>
              <a:t>RequireSSL</a:t>
            </a:r>
            <a:r>
              <a:rPr lang="en-US" dirty="0"/>
              <a:t> – Cookies are only sent when accessing SSL side</a:t>
            </a:r>
          </a:p>
          <a:p>
            <a:r>
              <a:rPr lang="en-US" dirty="0"/>
              <a:t>Configured in </a:t>
            </a:r>
            <a:r>
              <a:rPr lang="en-US" dirty="0" err="1"/>
              <a:t>web.config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135565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Policy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912680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850540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Attacker Maps an application’s database using a tool like </a:t>
            </a:r>
            <a:r>
              <a:rPr lang="en-US" dirty="0" err="1"/>
              <a:t>SQLMap</a:t>
            </a:r>
            <a:endParaRPr lang="en-US" dirty="0"/>
          </a:p>
          <a:p>
            <a:r>
              <a:rPr lang="en-US" dirty="0"/>
              <a:t>Selects Sensitive Information (SS#, DOB, etc.)</a:t>
            </a:r>
          </a:p>
          <a:p>
            <a:r>
              <a:rPr lang="en-US" dirty="0"/>
              <a:t>Injects XSS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396780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information to debug problems is used by attackers</a:t>
            </a:r>
          </a:p>
          <a:p>
            <a:r>
              <a:rPr lang="en-US" dirty="0"/>
              <a:t>SQL Exception</a:t>
            </a:r>
          </a:p>
          <a:p>
            <a:pPr lvl="1"/>
            <a:r>
              <a:rPr lang="en-US" dirty="0"/>
              <a:t>Query Ran</a:t>
            </a:r>
          </a:p>
          <a:p>
            <a:pPr lvl="1"/>
            <a:r>
              <a:rPr lang="en-US" dirty="0"/>
              <a:t>Column Name</a:t>
            </a:r>
          </a:p>
          <a:p>
            <a:pPr lvl="1"/>
            <a:r>
              <a:rPr lang="en-US" dirty="0"/>
              <a:t>Table Names</a:t>
            </a:r>
          </a:p>
          <a:p>
            <a:r>
              <a:rPr lang="en-US" dirty="0"/>
              <a:t>Exception on REST calls</a:t>
            </a:r>
          </a:p>
          <a:p>
            <a:pPr lvl="1"/>
            <a:r>
              <a:rPr lang="en-US" dirty="0"/>
              <a:t>End Point Hit</a:t>
            </a:r>
          </a:p>
          <a:p>
            <a:pPr lvl="1"/>
            <a:r>
              <a:rPr lang="en-US" dirty="0"/>
              <a:t>Parameters</a:t>
            </a:r>
          </a:p>
          <a:p>
            <a:pPr lvl="1"/>
            <a:r>
              <a:rPr lang="en-US" dirty="0"/>
              <a:t>Headers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995019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865367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all errors thrown</a:t>
            </a:r>
          </a:p>
          <a:p>
            <a:r>
              <a:rPr lang="en-US" dirty="0"/>
              <a:t>Logs Error Details for development team</a:t>
            </a:r>
          </a:p>
          <a:p>
            <a:r>
              <a:rPr lang="en-US" dirty="0"/>
              <a:t>Only Exposes Minimum Information to user</a:t>
            </a:r>
          </a:p>
          <a:p>
            <a:r>
              <a:rPr lang="en-US" dirty="0"/>
              <a:t>Configured in the </a:t>
            </a:r>
            <a:r>
              <a:rPr lang="en-US" dirty="0" err="1"/>
              <a:t>Global.asax</a:t>
            </a:r>
            <a:r>
              <a:rPr lang="en-US" dirty="0"/>
              <a:t> file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785149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390208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31014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 Credit Services of America is a Target for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62550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Business Logic to enforce security</a:t>
            </a:r>
          </a:p>
          <a:p>
            <a:r>
              <a:rPr lang="en-US" dirty="0"/>
              <a:t>Can run before or after request is complete</a:t>
            </a:r>
          </a:p>
          <a:p>
            <a:r>
              <a:rPr lang="en-US" dirty="0"/>
              <a:t>All Action Filters must run before controller method is run</a:t>
            </a:r>
          </a:p>
          <a:p>
            <a:r>
              <a:rPr lang="en-US" dirty="0"/>
              <a:t>Able to access dependency injector</a:t>
            </a:r>
          </a:p>
          <a:p>
            <a:r>
              <a:rPr lang="en-US" dirty="0"/>
              <a:t>Configured through </a:t>
            </a:r>
            <a:r>
              <a:rPr lang="en-US" dirty="0" err="1"/>
              <a:t>Global.asax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8893290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Prevent 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Data Coming In</a:t>
            </a:r>
          </a:p>
          <a:p>
            <a:pPr lvl="1"/>
            <a:r>
              <a:rPr lang="en-US" dirty="0"/>
              <a:t>Transform ‘ into ‘’</a:t>
            </a:r>
          </a:p>
          <a:p>
            <a:pPr lvl="1"/>
            <a:r>
              <a:rPr lang="en-US" dirty="0"/>
              <a:t>Ensure Type Safety</a:t>
            </a:r>
          </a:p>
          <a:p>
            <a:pPr lvl="1"/>
            <a:r>
              <a:rPr lang="en-US" dirty="0"/>
              <a:t>Encode HTML</a:t>
            </a:r>
          </a:p>
          <a:p>
            <a:r>
              <a:rPr lang="en-US" dirty="0"/>
              <a:t>Encode Data Going Out</a:t>
            </a:r>
          </a:p>
          <a:p>
            <a:pPr lvl="1"/>
            <a:r>
              <a:rPr lang="en-US" dirty="0"/>
              <a:t>Encode HTML / JavaScript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198544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 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894308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Loan Application Action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Loan Cannot Be Edited When</a:t>
            </a:r>
          </a:p>
          <a:p>
            <a:pPr lvl="1"/>
            <a:r>
              <a:rPr lang="en-US" dirty="0"/>
              <a:t>It is in “completed” state</a:t>
            </a:r>
          </a:p>
          <a:p>
            <a:pPr lvl="1"/>
            <a:r>
              <a:rPr lang="en-US" dirty="0"/>
              <a:t>Opened by another user</a:t>
            </a:r>
          </a:p>
          <a:p>
            <a:pPr lvl="1"/>
            <a:r>
              <a:rPr lang="en-US" dirty="0"/>
              <a:t>User is viewing in read-only mode</a:t>
            </a:r>
          </a:p>
          <a:p>
            <a:r>
              <a:rPr lang="en-US" dirty="0"/>
              <a:t>Throw Exception when user attempts to edit</a:t>
            </a:r>
          </a:p>
          <a:p>
            <a:r>
              <a:rPr lang="en-US" dirty="0"/>
              <a:t>Be sure to log exception (for auditing!)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4642844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 Your Database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127954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store username/password in </a:t>
            </a:r>
            <a:r>
              <a:rPr lang="en-US" dirty="0" err="1"/>
              <a:t>web.config</a:t>
            </a:r>
            <a:endParaRPr lang="en-US" dirty="0"/>
          </a:p>
          <a:p>
            <a:r>
              <a:rPr lang="en-US" dirty="0"/>
              <a:t>Don’t grant rights to built in roles (</a:t>
            </a:r>
            <a:r>
              <a:rPr lang="en-US" dirty="0" err="1"/>
              <a:t>db_datareader</a:t>
            </a:r>
            <a:r>
              <a:rPr lang="en-US" dirty="0"/>
              <a:t>, </a:t>
            </a:r>
            <a:r>
              <a:rPr lang="en-US" dirty="0" err="1"/>
              <a:t>db_datawriter</a:t>
            </a:r>
            <a:r>
              <a:rPr lang="en-US" dirty="0"/>
              <a:t>) for application service account</a:t>
            </a:r>
          </a:p>
          <a:p>
            <a:r>
              <a:rPr lang="en-US" dirty="0"/>
              <a:t>Grant permissions at schema level</a:t>
            </a:r>
          </a:p>
          <a:p>
            <a:pPr lvl="1"/>
            <a:r>
              <a:rPr lang="en-US" dirty="0"/>
              <a:t>Grant select to </a:t>
            </a:r>
            <a:r>
              <a:rPr lang="en-US" dirty="0" err="1"/>
              <a:t>dbo</a:t>
            </a:r>
            <a:endParaRPr lang="en-US" dirty="0"/>
          </a:p>
          <a:p>
            <a:pPr lvl="1"/>
            <a:r>
              <a:rPr lang="en-US" dirty="0"/>
              <a:t>Grant CRUD to custom schema</a:t>
            </a:r>
          </a:p>
          <a:p>
            <a:r>
              <a:rPr lang="en-US" dirty="0"/>
              <a:t>Use different service accounts per application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045531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SDLC Improvements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46109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the security conversation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earlier in your SLDC the better</a:t>
            </a:r>
          </a:p>
          <a:p>
            <a:r>
              <a:rPr lang="en-US" dirty="0"/>
              <a:t>As you add features</a:t>
            </a:r>
          </a:p>
          <a:p>
            <a:r>
              <a:rPr lang="en-US" dirty="0"/>
              <a:t>Training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930422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Exploits are often times nothing more than a missing test case</a:t>
            </a:r>
          </a:p>
          <a:p>
            <a:r>
              <a:rPr lang="en-US" dirty="0"/>
              <a:t>Unit Tests</a:t>
            </a:r>
          </a:p>
          <a:p>
            <a:r>
              <a:rPr lang="en-US" dirty="0"/>
              <a:t>Service Tests</a:t>
            </a:r>
          </a:p>
          <a:p>
            <a:r>
              <a:rPr lang="en-US" dirty="0"/>
              <a:t>UI Tests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509122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White-Hat Hacking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Hack your site</a:t>
            </a:r>
          </a:p>
          <a:p>
            <a:r>
              <a:rPr lang="en-US" dirty="0"/>
              <a:t>Be as evil as you can be</a:t>
            </a:r>
          </a:p>
          <a:p>
            <a:r>
              <a:rPr lang="en-US" dirty="0"/>
              <a:t>Get permission first! (It’s illegal without permission)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867328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 descr="Image result for cash money breaking ba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3610" y="365125"/>
            <a:ext cx="7764780" cy="572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2694103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for possible security flaws</a:t>
            </a:r>
          </a:p>
          <a:p>
            <a:pPr lvl="1"/>
            <a:r>
              <a:rPr lang="en-US" dirty="0"/>
              <a:t>SQL Injection (dynamic SQL)</a:t>
            </a:r>
          </a:p>
          <a:p>
            <a:pPr lvl="1"/>
            <a:r>
              <a:rPr lang="en-US" dirty="0"/>
              <a:t>XSS (reflective and persistent)</a:t>
            </a:r>
          </a:p>
          <a:p>
            <a:pPr lvl="1"/>
            <a:r>
              <a:rPr lang="en-US" dirty="0"/>
              <a:t>Security disabled to support business needs</a:t>
            </a:r>
          </a:p>
          <a:p>
            <a:pPr lvl="1"/>
            <a:r>
              <a:rPr lang="en-US" dirty="0"/>
              <a:t>Object Level Security (try/catch blocks, attributes, etc.)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6379902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Intrusion Detection Plan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0646688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Parts of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Intrusion detection</a:t>
            </a:r>
          </a:p>
          <a:p>
            <a:pPr lvl="1"/>
            <a:r>
              <a:rPr lang="en-US" dirty="0"/>
              <a:t>Automated</a:t>
            </a:r>
          </a:p>
          <a:p>
            <a:pPr lvl="1"/>
            <a:r>
              <a:rPr lang="en-US" dirty="0"/>
              <a:t>Manual</a:t>
            </a:r>
          </a:p>
          <a:p>
            <a:pPr lvl="1"/>
            <a:r>
              <a:rPr lang="en-US" dirty="0"/>
              <a:t>Logging</a:t>
            </a:r>
          </a:p>
          <a:p>
            <a:r>
              <a:rPr lang="en-US" dirty="0"/>
              <a:t>Response</a:t>
            </a:r>
          </a:p>
          <a:p>
            <a:r>
              <a:rPr lang="en-US" dirty="0"/>
              <a:t>Data Cleanup</a:t>
            </a:r>
          </a:p>
          <a:p>
            <a:r>
              <a:rPr lang="en-US" dirty="0"/>
              <a:t>Customer Notification (talk to your Legal Team!)</a:t>
            </a:r>
          </a:p>
          <a:p>
            <a:r>
              <a:rPr lang="en-US" dirty="0"/>
              <a:t>Post Mortem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2051518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Start Plan After Your Compromised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1767086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Image result for indiana jones making this up as i g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03" y="156525"/>
            <a:ext cx="6199825" cy="619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822337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doom and gloom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6529776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743" y="252464"/>
            <a:ext cx="8138513" cy="610388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0444574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think you have to do all this Monday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6043603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www.azquotes.com/picture-quotes/quote-realistic-expectations-for-life-are-that-we-are-going-to-be-better-today-than-we-were-jim-harbaugh-128-29-6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6" y="729718"/>
            <a:ext cx="11575395" cy="544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214889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666679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Image result for customer informa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1928" y="716400"/>
            <a:ext cx="9108143" cy="54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0434451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CodeApertureIO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bob.walker@codeaperture.io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https://github.com/CodeAperture/HDC2016</a:t>
            </a:r>
            <a:r>
              <a:rPr lang="en-US" dirty="0"/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629063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is Paramount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1931364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100% Security is Impossible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Download at: https://github.com/CodeAperture/HDC2016</a:t>
            </a:r>
          </a:p>
        </p:txBody>
      </p:sp>
    </p:spTree>
    <p:extLst>
      <p:ext uri="{BB962C8B-B14F-4D97-AF65-F5344CB8AC3E}">
        <p14:creationId xmlns:p14="http://schemas.microsoft.com/office/powerpoint/2010/main" val="3140841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16507</TotalTime>
  <Words>1313</Words>
  <Application>Microsoft Office PowerPoint</Application>
  <PresentationFormat>Widescreen</PresentationFormat>
  <Paragraphs>275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Office Theme</vt:lpstr>
      <vt:lpstr>Secure Your ASP.NET WebApi and MVC Applications</vt:lpstr>
      <vt:lpstr>About</vt:lpstr>
      <vt:lpstr>Goal For Presentation</vt:lpstr>
      <vt:lpstr>Farm Credit Services of America</vt:lpstr>
      <vt:lpstr>Farm Credit Services of America is a Target for</vt:lpstr>
      <vt:lpstr>PowerPoint Presentation</vt:lpstr>
      <vt:lpstr>PowerPoint Presentation</vt:lpstr>
      <vt:lpstr>Security is Paramount</vt:lpstr>
      <vt:lpstr>100% Security is Impossible</vt:lpstr>
      <vt:lpstr>Have realistic security expectations</vt:lpstr>
      <vt:lpstr>PowerPoint Presentation</vt:lpstr>
      <vt:lpstr>We Exist to Serve Our Users</vt:lpstr>
      <vt:lpstr>PowerPoint Presentation</vt:lpstr>
      <vt:lpstr>There is a struggle between usability and security</vt:lpstr>
      <vt:lpstr>A Realistic Approach to Security</vt:lpstr>
      <vt:lpstr>Layers Of Security</vt:lpstr>
      <vt:lpstr>Developer Quotes</vt:lpstr>
      <vt:lpstr>They’re right…</vt:lpstr>
      <vt:lpstr>The goal is to make it difficult for attackers</vt:lpstr>
      <vt:lpstr>PowerPoint Presentation</vt:lpstr>
      <vt:lpstr>Primary Point of this presentation</vt:lpstr>
      <vt:lpstr>Start thinking globally</vt:lpstr>
      <vt:lpstr>PowerPoint Presentation</vt:lpstr>
      <vt:lpstr>PowerPoint Presentation</vt:lpstr>
      <vt:lpstr>Object Level Security Problems</vt:lpstr>
      <vt:lpstr>It’s Mathematics</vt:lpstr>
      <vt:lpstr>Application Level Security</vt:lpstr>
      <vt:lpstr>Application Level Security Settings</vt:lpstr>
      <vt:lpstr>Cross-Site Scripting Mitigation</vt:lpstr>
      <vt:lpstr>Cross-Site Scripting (XSS)</vt:lpstr>
      <vt:lpstr>Content Security Policy</vt:lpstr>
      <vt:lpstr>Content Security Policy</vt:lpstr>
      <vt:lpstr>Content Security Policy Rules Of Thumb</vt:lpstr>
      <vt:lpstr>Content Security Policy Demo</vt:lpstr>
      <vt:lpstr>AntiXSS Library</vt:lpstr>
      <vt:lpstr>AntiXSS Encoder</vt:lpstr>
      <vt:lpstr>AntiXSS Encoder Demo</vt:lpstr>
      <vt:lpstr>XSS Leads to Session Hijacking</vt:lpstr>
      <vt:lpstr>Session Hijacking</vt:lpstr>
      <vt:lpstr>Cookie Policies</vt:lpstr>
      <vt:lpstr>Cookie Policy</vt:lpstr>
      <vt:lpstr>Cookie Policy Demo</vt:lpstr>
      <vt:lpstr>SQL Injection</vt:lpstr>
      <vt:lpstr>SQL Injection</vt:lpstr>
      <vt:lpstr>Exception Information</vt:lpstr>
      <vt:lpstr>Exception Filter</vt:lpstr>
      <vt:lpstr>Exception Filter</vt:lpstr>
      <vt:lpstr>Exception Filter Demo</vt:lpstr>
      <vt:lpstr>Action Filters</vt:lpstr>
      <vt:lpstr>Action Filters</vt:lpstr>
      <vt:lpstr>Help Prevent SQL Injection</vt:lpstr>
      <vt:lpstr>Action Filter Demo</vt:lpstr>
      <vt:lpstr>Loan Application Action Filter</vt:lpstr>
      <vt:lpstr>Protect Your Database</vt:lpstr>
      <vt:lpstr>Configuration</vt:lpstr>
      <vt:lpstr>SDLC Improvements</vt:lpstr>
      <vt:lpstr>Start the security conversation</vt:lpstr>
      <vt:lpstr>Automated Testing</vt:lpstr>
      <vt:lpstr>White-Hat Hacking</vt:lpstr>
      <vt:lpstr>Code Reviews</vt:lpstr>
      <vt:lpstr>Create Intrusion Detection Plan</vt:lpstr>
      <vt:lpstr>Example Parts of Plan</vt:lpstr>
      <vt:lpstr>Don’t Start Plan After Your Compromised</vt:lpstr>
      <vt:lpstr>PowerPoint Presentation</vt:lpstr>
      <vt:lpstr>Not all doom and gloom</vt:lpstr>
      <vt:lpstr>PowerPoint Presentation</vt:lpstr>
      <vt:lpstr>Don’t think you have to do all this Monday</vt:lpstr>
      <vt:lpstr>PowerPoint Presentation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Your ASP.NET WebApi and MVC Applications</dc:title>
  <dc:creator>Bob Walker</dc:creator>
  <cp:lastModifiedBy>Bob Walker</cp:lastModifiedBy>
  <cp:revision>64</cp:revision>
  <dcterms:created xsi:type="dcterms:W3CDTF">2016-07-16T20:09:53Z</dcterms:created>
  <dcterms:modified xsi:type="dcterms:W3CDTF">2016-09-08T19:40:23Z</dcterms:modified>
</cp:coreProperties>
</file>